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  <p:sldMasterId id="2147483732" r:id="rId2"/>
  </p:sldMasterIdLst>
  <p:notesMasterIdLst>
    <p:notesMasterId r:id="rId36"/>
  </p:notesMasterIdLst>
  <p:sldIdLst>
    <p:sldId id="281" r:id="rId3"/>
    <p:sldId id="292" r:id="rId4"/>
    <p:sldId id="289" r:id="rId5"/>
    <p:sldId id="258" r:id="rId6"/>
    <p:sldId id="259" r:id="rId7"/>
    <p:sldId id="293" r:id="rId8"/>
    <p:sldId id="261" r:id="rId9"/>
    <p:sldId id="260" r:id="rId10"/>
    <p:sldId id="262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4" r:id="rId21"/>
    <p:sldId id="275" r:id="rId22"/>
    <p:sldId id="276" r:id="rId23"/>
    <p:sldId id="277" r:id="rId24"/>
    <p:sldId id="278" r:id="rId25"/>
    <p:sldId id="279" r:id="rId26"/>
    <p:sldId id="280" r:id="rId27"/>
    <p:sldId id="285" r:id="rId28"/>
    <p:sldId id="286" r:id="rId29"/>
    <p:sldId id="287" r:id="rId30"/>
    <p:sldId id="290" r:id="rId31"/>
    <p:sldId id="291" r:id="rId32"/>
    <p:sldId id="288" r:id="rId33"/>
    <p:sldId id="294" r:id="rId34"/>
    <p:sldId id="283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Zambouras" initials="JZ" lastIdx="3" clrIdx="0">
    <p:extLst>
      <p:ext uri="{19B8F6BF-5375-455C-9EA6-DF929625EA0E}">
        <p15:presenceInfo xmlns:p15="http://schemas.microsoft.com/office/powerpoint/2012/main" userId="8c8606d5e97e91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77518" autoAdjust="0"/>
  </p:normalViewPr>
  <p:slideViewPr>
    <p:cSldViewPr snapToGrid="0">
      <p:cViewPr varScale="1">
        <p:scale>
          <a:sx n="90" d="100"/>
          <a:sy n="90" d="100"/>
        </p:scale>
        <p:origin x="133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8269A-16D0-416A-A4D0-B2AC53925DFF}" type="datetimeFigureOut">
              <a:rPr lang="en-US" smtClean="0"/>
              <a:t>4/2/2016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B827B-2D3B-4569-B28B-CE3B78197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6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B827B-2D3B-4569-B28B-CE3B781976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09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0B827B-2D3B-4569-B28B-CE3B781976CE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68878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SyntheticEvent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cross-browser wrapper around the browser's native event. </a:t>
            </a:r>
          </a:p>
          <a:p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identically across all browsers.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0B827B-2D3B-4569-B28B-CE3B781976CE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11505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0B827B-2D3B-4569-B28B-CE3B781976CE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40483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0B827B-2D3B-4569-B28B-CE3B781976CE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38078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componentWillMount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invoked once before initial render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componentDidMount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invoked once after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intial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render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componentWillReceiveProps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invoked when new props are received, except for initial render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shouldComponentUpdate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invoked before rendering when new props or state is received, except for initial render/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forceUpdate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componentWillUpdate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invoked before rendering when new props or state is received, except for initial render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componentDidUpdate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invoked after the component is flushed to the DOM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componentWillUnmount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invoked before component is removed from the DOM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0B827B-2D3B-4569-B28B-CE3B781976CE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59332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0B827B-2D3B-4569-B28B-CE3B781976CE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851527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B827B-2D3B-4569-B28B-CE3B781976C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96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dispatcher is the central hub that manages all data flow in a Flux application. It is essentially a registry of callbacks into the stores and has no real intelligence of its own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B827B-2D3B-4569-B28B-CE3B781976C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75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Made by Facebook</a:t>
            </a:r>
          </a:p>
          <a:p>
            <a:r>
              <a:rPr lang="en-US" dirty="0" smtClean="0"/>
              <a:t>Flexible</a:t>
            </a:r>
            <a:r>
              <a:rPr lang="en-US" baseline="0" dirty="0" smtClean="0"/>
              <a:t> in that it makes no assumptions about the rest of your technology stack</a:t>
            </a:r>
          </a:p>
          <a:p>
            <a:r>
              <a:rPr lang="en-US" baseline="0" dirty="0" smtClean="0"/>
              <a:t>Virtual DOM intelligently decides what to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B827B-2D3B-4569-B28B-CE3B781976C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12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Web Components</a:t>
            </a:r>
            <a:r>
              <a:rPr lang="en-US" baseline="0" dirty="0" smtClean="0"/>
              <a:t> and React were designed to solve different problems.</a:t>
            </a:r>
            <a:endParaRPr lang="en-US" baseline="0" dirty="0"/>
          </a:p>
          <a:p>
            <a:r>
              <a:rPr lang="en-US" baseline="0" dirty="0" smtClean="0"/>
              <a:t>Web Components provides encapsulation for the components and allows you to create custom HTML elements that are reusable.</a:t>
            </a:r>
          </a:p>
          <a:p>
            <a:r>
              <a:rPr lang="en-US" baseline="0" dirty="0" smtClean="0"/>
              <a:t>Web components is meant to effect the DOM directly.</a:t>
            </a:r>
          </a:p>
          <a:p>
            <a:r>
              <a:rPr lang="en-US" baseline="0" dirty="0" smtClean="0"/>
              <a:t>React meant to keep your DOM in sync with your data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Flexibility, One-Way Data flow, and its Virtual DOM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B827B-2D3B-4569-B28B-CE3B781976C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99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also create factories for this different elements you may create so</a:t>
            </a:r>
            <a:r>
              <a:rPr lang="en-US" baseline="0" dirty="0"/>
              <a:t> you do not have to type React.createElement every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B827B-2D3B-4569-B28B-CE3B781976C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5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B827B-2D3B-4569-B28B-CE3B781976C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22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B827B-2D3B-4569-B28B-CE3B781976C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73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B827B-2D3B-4569-B28B-CE3B781976C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93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DOM differences</a:t>
            </a:r>
          </a:p>
          <a:p>
            <a:r>
              <a:rPr lang="en-US" dirty="0" smtClean="0"/>
              <a:t>For</a:t>
            </a:r>
            <a:r>
              <a:rPr lang="en-US" baseline="0" dirty="0" smtClean="0"/>
              <a:t> =&gt; </a:t>
            </a:r>
            <a:r>
              <a:rPr lang="en-US" baseline="0" dirty="0" err="1" smtClean="0"/>
              <a:t>htmlFor</a:t>
            </a:r>
            <a:endParaRPr lang="en-US" baseline="0" dirty="0" smtClean="0"/>
          </a:p>
          <a:p>
            <a:r>
              <a:rPr lang="en-US" baseline="0" dirty="0" smtClean="0"/>
              <a:t>Class =&gt; </a:t>
            </a:r>
            <a:r>
              <a:rPr lang="en-US" baseline="0" dirty="0" err="1" smtClean="0"/>
              <a:t>className</a:t>
            </a:r>
            <a:endParaRPr lang="en-US" baseline="0" dirty="0" smtClean="0"/>
          </a:p>
          <a:p>
            <a:r>
              <a:rPr lang="en-US" baseline="0" dirty="0" smtClean="0"/>
              <a:t>Style =&gt; same but takes a </a:t>
            </a:r>
            <a:r>
              <a:rPr lang="en-US" baseline="0" dirty="0" err="1" smtClean="0"/>
              <a:t>json</a:t>
            </a:r>
            <a:r>
              <a:rPr lang="en-US" baseline="0" dirty="0" smtClean="0"/>
              <a:t> object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smtClean="0"/>
              <a:t>All should be camel cased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B827B-2D3B-4569-B28B-CE3B781976C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63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B827B-2D3B-4569-B28B-CE3B781976C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77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014 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3113" y="1427241"/>
            <a:ext cx="5577537" cy="3301999"/>
          </a:xfrm>
          <a:prstGeom prst="rect">
            <a:avLst/>
          </a:prstGeom>
        </p:spPr>
        <p:txBody>
          <a:bodyPr lIns="0" tIns="0" rIns="0" bIns="0" anchorCtr="0">
            <a:noAutofit/>
          </a:bodyPr>
          <a:lstStyle>
            <a:lvl1pPr algn="r">
              <a:lnSpc>
                <a:spcPct val="85000"/>
              </a:lnSpc>
              <a:defRPr sz="480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3111" y="302366"/>
            <a:ext cx="5577539" cy="1124873"/>
          </a:xfrm>
        </p:spPr>
        <p:txBody>
          <a:bodyPr anchor="b">
            <a:normAutofit/>
          </a:bodyPr>
          <a:lstStyle>
            <a:lvl1pPr marL="0" indent="0" algn="r">
              <a:buNone/>
              <a:defRPr sz="2667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983233" y="5151967"/>
            <a:ext cx="5577416" cy="886884"/>
          </a:xfrm>
        </p:spPr>
        <p:txBody>
          <a:bodyPr/>
          <a:lstStyle>
            <a:lvl1pPr marL="128013" indent="0" algn="r">
              <a:buFontTx/>
              <a:buNone/>
              <a:defRPr sz="2133">
                <a:solidFill>
                  <a:srgbClr val="292934"/>
                </a:solidFill>
              </a:defRPr>
            </a:lvl1pPr>
            <a:lvl2pPr algn="r">
              <a:defRPr sz="2133">
                <a:solidFill>
                  <a:srgbClr val="292934"/>
                </a:solidFill>
              </a:defRPr>
            </a:lvl2pPr>
            <a:lvl3pPr algn="r">
              <a:defRPr sz="2133">
                <a:solidFill>
                  <a:srgbClr val="292934"/>
                </a:solidFill>
              </a:defRPr>
            </a:lvl3pPr>
            <a:lvl4pPr algn="r">
              <a:defRPr sz="2133">
                <a:solidFill>
                  <a:srgbClr val="292934"/>
                </a:solidFill>
              </a:defRPr>
            </a:lvl4pPr>
            <a:lvl5pPr algn="r">
              <a:defRPr sz="2133">
                <a:solidFill>
                  <a:srgbClr val="29293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40078"/>
            <a:ext cx="12192000" cy="8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40078"/>
            <a:ext cx="12192000" cy="8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40078"/>
            <a:ext cx="12192000" cy="8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71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E9D-294E-419B-AA51-BB7BF28F4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20E5-095D-4D76-A479-961FD5302C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5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E9D-294E-419B-AA51-BB7BF28F4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20E5-095D-4D76-A479-961FD5302C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85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E9D-294E-419B-AA51-BB7BF28F4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20E5-095D-4D76-A479-961FD5302C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018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E9D-294E-419B-AA51-BB7BF28F4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20E5-095D-4D76-A479-961FD5302C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70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E9D-294E-419B-AA51-BB7BF28F4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20E5-095D-4D76-A479-961FD5302C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919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E9D-294E-419B-AA51-BB7BF28F4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20E5-095D-4D76-A479-961FD5302C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60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E9D-294E-419B-AA51-BB7BF28F4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20E5-095D-4D76-A479-961FD5302C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02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E9D-294E-419B-AA51-BB7BF28F4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20E5-095D-4D76-A479-961FD5302C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601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E9D-294E-419B-AA51-BB7BF28F4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20E5-095D-4D76-A479-961FD5302C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41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E9D-294E-419B-AA51-BB7BF28F4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20E5-095D-4D76-A479-961FD5302C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0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14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2019"/>
            <a:ext cx="10972800" cy="4695833"/>
          </a:xfrm>
        </p:spPr>
        <p:txBody>
          <a:bodyPr>
            <a:noAutofit/>
          </a:bodyPr>
          <a:lstStyle>
            <a:lvl1pPr>
              <a:spcAft>
                <a:spcPts val="8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8FD6D-314B-9C4B-AF79-C29D02531E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7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14 Title and Hal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09600" y="1342019"/>
            <a:ext cx="6299200" cy="4695833"/>
          </a:xfrm>
        </p:spPr>
        <p:txBody>
          <a:bodyPr>
            <a:noAutofit/>
          </a:bodyPr>
          <a:lstStyle>
            <a:lvl1pPr>
              <a:spcAft>
                <a:spcPts val="8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1789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14 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609600" y="1342019"/>
            <a:ext cx="5180408" cy="4695833"/>
          </a:xfrm>
        </p:spPr>
        <p:txBody>
          <a:bodyPr>
            <a:noAutofit/>
          </a:bodyPr>
          <a:lstStyle>
            <a:lvl1pPr>
              <a:spcAft>
                <a:spcPts val="8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6398411" y="1342019"/>
            <a:ext cx="5180408" cy="4695833"/>
          </a:xfrm>
        </p:spPr>
        <p:txBody>
          <a:bodyPr>
            <a:noAutofit/>
          </a:bodyPr>
          <a:lstStyle>
            <a:lvl1pPr>
              <a:spcAft>
                <a:spcPts val="8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126D4-9B72-6D46-8B44-1AAF4DA152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3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14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83FB-BDBB-414D-8850-D2D7D7E6C3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2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014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40078"/>
            <a:ext cx="12192000" cy="8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467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B0A1901-7BE2-0A4E-980D-2C7AAEE5C4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5501" y="377889"/>
            <a:ext cx="1219200" cy="12192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05501" y="377889"/>
            <a:ext cx="1219200" cy="12192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US" sz="3200" dirty="0"/>
          </a:p>
        </p:txBody>
      </p:sp>
      <p:pic>
        <p:nvPicPr>
          <p:cNvPr id="2" name="Picture 1" descr="curves-top-wi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57175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40078"/>
            <a:ext cx="12192000" cy="8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urves-top-wi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57175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40078"/>
            <a:ext cx="12192000" cy="8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urves-top-wid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014 Statement Slide">
    <p:bg>
      <p:bgPr>
        <a:gradFill flip="none" rotWithShape="1">
          <a:gsLst>
            <a:gs pos="0">
              <a:schemeClr val="accent2">
                <a:lumMod val="75000"/>
              </a:schemeClr>
            </a:gs>
            <a:gs pos="100000">
              <a:schemeClr val="accent2">
                <a:lumMod val="75000"/>
              </a:schemeClr>
            </a:gs>
            <a:gs pos="65000">
              <a:schemeClr val="accent2"/>
            </a:gs>
            <a:gs pos="36000">
              <a:schemeClr val="accent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40078"/>
            <a:ext cx="12192000" cy="8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curves-top-wi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5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619849"/>
            <a:ext cx="10363200" cy="5185548"/>
          </a:xfrm>
          <a:prstGeom prst="rect">
            <a:avLst/>
          </a:prstGeom>
        </p:spPr>
        <p:txBody>
          <a:bodyPr lIns="0" tIns="0" rIns="0" bIns="0" anchorCtr="0">
            <a:normAutofit/>
          </a:bodyPr>
          <a:lstStyle>
            <a:lvl1pPr algn="ctr">
              <a:lnSpc>
                <a:spcPct val="85000"/>
              </a:lnSpc>
              <a:spcBef>
                <a:spcPts val="800"/>
              </a:spcBef>
              <a:spcAft>
                <a:spcPts val="800"/>
              </a:spcAft>
              <a:defRPr sz="533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7F7F7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6088552-D5D3-A744-B060-C420A2D945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40078"/>
            <a:ext cx="12192000" cy="8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40078"/>
            <a:ext cx="12192000" cy="8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068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014 Section Divide">
    <p:bg>
      <p:bgPr>
        <a:gradFill flip="none" rotWithShape="1">
          <a:gsLst>
            <a:gs pos="0">
              <a:schemeClr val="bg2">
                <a:lumMod val="75000"/>
              </a:schemeClr>
            </a:gs>
            <a:gs pos="100000">
              <a:schemeClr val="bg2">
                <a:lumMod val="75000"/>
              </a:schemeClr>
            </a:gs>
            <a:gs pos="65000">
              <a:schemeClr val="bg2"/>
            </a:gs>
            <a:gs pos="36000">
              <a:schemeClr val="bg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40078"/>
            <a:ext cx="12192000" cy="8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curves-top-wi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5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619849"/>
            <a:ext cx="10363200" cy="5185548"/>
          </a:xfrm>
          <a:prstGeom prst="rect">
            <a:avLst/>
          </a:prstGeom>
        </p:spPr>
        <p:txBody>
          <a:bodyPr lIns="0" tIns="0" rIns="0" bIns="0" anchorCtr="0">
            <a:normAutofit/>
          </a:bodyPr>
          <a:lstStyle>
            <a:lvl1pPr algn="ctr">
              <a:lnSpc>
                <a:spcPct val="85000"/>
              </a:lnSpc>
              <a:spcBef>
                <a:spcPts val="800"/>
              </a:spcBef>
              <a:spcAft>
                <a:spcPts val="800"/>
              </a:spcAft>
              <a:defRPr sz="533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7F7F7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7EAD4AA-2D9A-274E-BC39-17B314798B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40078"/>
            <a:ext cx="12192000" cy="8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40078"/>
            <a:ext cx="12192000" cy="8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836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E9D-294E-419B-AA51-BB7BF28F4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20E5-095D-4D76-A479-961FD5302C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8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40078"/>
            <a:ext cx="12192000" cy="8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41967"/>
            <a:ext cx="10972800" cy="469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Title Placeholder 8"/>
          <p:cNvSpPr>
            <a:spLocks noGrp="1"/>
          </p:cNvSpPr>
          <p:nvPr>
            <p:ph type="title"/>
          </p:nvPr>
        </p:nvSpPr>
        <p:spPr bwMode="auto">
          <a:xfrm>
            <a:off x="190500" y="1"/>
            <a:ext cx="11770784" cy="104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91440" rIns="91440" bIns="91440" numCol="1" anchor="ctr" anchorCtr="1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283200" y="6369052"/>
            <a:ext cx="1625600" cy="461433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67" b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CE83FB-BDBB-414D-8850-D2D7D7E6C3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9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p:hf hdr="0" ftr="0" dt="0"/>
  <p:txStyles>
    <p:titleStyle>
      <a:lvl1pPr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000" kern="1200">
          <a:solidFill>
            <a:srgbClr val="FFFFFF"/>
          </a:solidFill>
          <a:latin typeface="Rockwell"/>
          <a:ea typeface="ＭＳ Ｐゴシック" charset="0"/>
          <a:cs typeface="Rockwell"/>
        </a:defRPr>
      </a:lvl1pPr>
      <a:lvl2pPr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Rockwell" charset="0"/>
          <a:ea typeface="ＭＳ Ｐゴシック" charset="0"/>
        </a:defRPr>
      </a:lvl2pPr>
      <a:lvl3pPr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Rockwell" charset="0"/>
          <a:ea typeface="ＭＳ Ｐゴシック" charset="0"/>
        </a:defRPr>
      </a:lvl3pPr>
      <a:lvl4pPr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Rockwell" charset="0"/>
          <a:ea typeface="ＭＳ Ｐゴシック" charset="0"/>
        </a:defRPr>
      </a:lvl4pPr>
      <a:lvl5pPr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Rockwell" charset="0"/>
          <a:ea typeface="ＭＳ Ｐゴシック" charset="0"/>
        </a:defRPr>
      </a:lvl5pPr>
      <a:lvl6pPr marL="609585"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Rockwell" charset="0"/>
          <a:ea typeface="ＭＳ Ｐゴシック" charset="0"/>
        </a:defRPr>
      </a:lvl6pPr>
      <a:lvl7pPr marL="1219170"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Rockwell" charset="0"/>
          <a:ea typeface="ＭＳ Ｐゴシック" charset="0"/>
        </a:defRPr>
      </a:lvl7pPr>
      <a:lvl8pPr marL="1828754"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Rockwell" charset="0"/>
          <a:ea typeface="ＭＳ Ｐゴシック" charset="0"/>
        </a:defRPr>
      </a:lvl8pPr>
      <a:lvl9pPr marL="2438339"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Rockwell" charset="0"/>
          <a:ea typeface="ＭＳ Ｐゴシック" charset="0"/>
        </a:defRPr>
      </a:lvl9pPr>
    </p:titleStyle>
    <p:bodyStyle>
      <a:lvl1pPr marL="584185" indent="-457189" algn="l" rtl="0" eaLnBrk="1" fontAlgn="base" hangingPunct="1">
        <a:lnSpc>
          <a:spcPct val="110000"/>
        </a:lnSpc>
        <a:spcBef>
          <a:spcPts val="400"/>
        </a:spcBef>
        <a:spcAft>
          <a:spcPts val="933"/>
        </a:spcAft>
        <a:buClr>
          <a:schemeClr val="accent1"/>
        </a:buClr>
        <a:buSzPct val="100000"/>
        <a:buFont typeface="Lucida Grande" charset="0"/>
        <a:buChar char="➜"/>
        <a:defRPr sz="2667" kern="1200">
          <a:solidFill>
            <a:srgbClr val="292934"/>
          </a:solidFill>
          <a:latin typeface="+mn-lt"/>
          <a:ea typeface="ＭＳ Ｐゴシック" charset="0"/>
          <a:cs typeface="ＭＳ Ｐゴシック" charset="0"/>
        </a:defRPr>
      </a:lvl1pPr>
      <a:lvl2pPr marL="950952" indent="-205312" algn="l" rtl="0" eaLnBrk="1" fontAlgn="base" hangingPunct="1">
        <a:lnSpc>
          <a:spcPct val="110000"/>
        </a:lnSpc>
        <a:spcBef>
          <a:spcPts val="133"/>
        </a:spcBef>
        <a:spcAft>
          <a:spcPts val="400"/>
        </a:spcAft>
        <a:buClr>
          <a:schemeClr val="accent1"/>
        </a:buClr>
        <a:buSzPct val="100000"/>
        <a:buFont typeface="Arial" charset="0"/>
        <a:buChar char="•"/>
        <a:defRPr sz="2133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29753" indent="-205312" algn="l" rtl="0" eaLnBrk="1" fontAlgn="base" hangingPunct="1">
        <a:spcBef>
          <a:spcPts val="133"/>
        </a:spcBef>
        <a:spcAft>
          <a:spcPts val="400"/>
        </a:spcAft>
        <a:buClr>
          <a:schemeClr val="accent1"/>
        </a:buClr>
        <a:buSzPct val="90000"/>
        <a:buFont typeface="Arial" charset="0"/>
        <a:buChar char="•"/>
        <a:defRPr sz="1867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83227" indent="-243411" algn="l" rtl="0" eaLnBrk="1" fontAlgn="base" hangingPunct="1">
        <a:spcBef>
          <a:spcPts val="133"/>
        </a:spcBef>
        <a:spcAft>
          <a:spcPts val="40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83227" indent="-182029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28754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072588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2316422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2560256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583BE9D-294E-419B-AA51-BB7BF28F4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4/2/2016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A6620E5-095D-4D76-A479-961FD5302C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7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decamp.zamboura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docs/reconciliation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TMe3A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zO8tG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hdmxL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docs/reusable-component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9Muqi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acebook.github.io/react/docs/component-spec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RVsBP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docs/component-specs.html#lifecycle-method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2dCwe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flux/docs/overview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flux/docs/overview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flux/docs/overview.html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alt.js.or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alt.js.org/docs/store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alt.js.org/docs/actions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4z2JJ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lt.js.org/docs/components/altContainer/" TargetMode="External"/><Relationship Id="rId2" Type="http://schemas.openxmlformats.org/officeDocument/2006/relationships/hyperlink" Target="http://goo.gl/57Rg1T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alt.js.org/docs/altInstances/" TargetMode="External"/><Relationship Id="rId2" Type="http://schemas.openxmlformats.org/officeDocument/2006/relationships/hyperlink" Target="http://goo.gl/6CErUV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alt.js.org/docs/altInstances/" TargetMode="External"/><Relationship Id="rId2" Type="http://schemas.openxmlformats.org/officeDocument/2006/relationships/hyperlink" Target="http://goo.gl/HBX1K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jpg"/><Relationship Id="rId15" Type="http://schemas.openxmlformats.org/officeDocument/2006/relationships/image" Target="../media/image21.png"/><Relationship Id="rId10" Type="http://schemas.openxmlformats.org/officeDocument/2006/relationships/image" Target="../media/image16.jpg"/><Relationship Id="rId4" Type="http://schemas.openxmlformats.org/officeDocument/2006/relationships/image" Target="../media/image10.png"/><Relationship Id="rId9" Type="http://schemas.openxmlformats.org/officeDocument/2006/relationships/image" Target="../media/image15.jpg"/><Relationship Id="rId14" Type="http://schemas.openxmlformats.org/officeDocument/2006/relationships/image" Target="../media/image20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alt.js.org/docs/async/" TargetMode="External"/><Relationship Id="rId2" Type="http://schemas.openxmlformats.org/officeDocument/2006/relationships/hyperlink" Target="http://goo.gl/K3q34U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alt.js.org/docs/bootstrap/" TargetMode="External"/><Relationship Id="rId2" Type="http://schemas.openxmlformats.org/officeDocument/2006/relationships/hyperlink" Target="http://alt.js.org/docs/lifecycleListene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t.js.org/docs/takeSnapshot/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caresource.com/careers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docs/webcomponent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docs/glossary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docs/glossary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react/docs/glossary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React, Flux and Alt.js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By: Jason Zambouras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http://codecamp.Zambouras.com/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powerful heuristics to do a tree diff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Different Node Types</a:t>
            </a:r>
          </a:p>
          <a:p>
            <a:pPr marL="857250" lvl="2" indent="0">
              <a:buNone/>
            </a:pPr>
            <a:r>
              <a:rPr lang="en-US" dirty="0"/>
              <a:t>renderA: &lt;div /&gt;</a:t>
            </a:r>
          </a:p>
          <a:p>
            <a:pPr marL="857250" lvl="2" indent="0">
              <a:buNone/>
            </a:pPr>
            <a:r>
              <a:rPr lang="en-US" dirty="0"/>
              <a:t>renderB: &lt;span /&gt;</a:t>
            </a:r>
          </a:p>
          <a:p>
            <a:pPr marL="857250" lvl="2" indent="0">
              <a:buNone/>
            </a:pPr>
            <a:r>
              <a:rPr lang="en-US" dirty="0"/>
              <a:t>=&gt; [removeNode &lt;div /&gt;], [insertNode &lt;span /&gt;]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DOM Nodes</a:t>
            </a:r>
          </a:p>
          <a:p>
            <a:pPr marL="857250" lvl="2" indent="0">
              <a:buNone/>
            </a:pPr>
            <a:r>
              <a:rPr lang="en-US" dirty="0"/>
              <a:t>renderA: &lt;div id="before" /&gt;</a:t>
            </a:r>
          </a:p>
          <a:p>
            <a:pPr marL="857250" lvl="2" indent="0">
              <a:buNone/>
            </a:pPr>
            <a:r>
              <a:rPr lang="en-US" dirty="0"/>
              <a:t>renderB: &lt;div id="after" /&gt;</a:t>
            </a:r>
          </a:p>
          <a:p>
            <a:pPr marL="857250" lvl="2" indent="0">
              <a:buNone/>
            </a:pPr>
            <a:r>
              <a:rPr lang="en-US" dirty="0"/>
              <a:t>[replaceAttribute id "after"]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Custom Components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Keys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Virtual DOM – Reconciliation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https://facebook.github.io/react/docs/reconciliation.html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7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996" indent="0">
              <a:buNone/>
            </a:pPr>
            <a:r>
              <a:rPr lang="en-US" dirty="0">
                <a:hlinkClick r:id="rId2"/>
              </a:rPr>
              <a:t>http://goo.gl/TMe3A1</a:t>
            </a:r>
            <a:endParaRPr lang="en-US" dirty="0"/>
          </a:p>
          <a:p>
            <a:pPr marL="126996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– Raw Format</a:t>
            </a:r>
          </a:p>
        </p:txBody>
      </p:sp>
    </p:spTree>
    <p:extLst>
      <p:ext uri="{BB962C8B-B14F-4D97-AF65-F5344CB8AC3E}">
        <p14:creationId xmlns:p14="http://schemas.microsoft.com/office/powerpoint/2010/main" val="3558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996" indent="0">
              <a:buNone/>
            </a:pPr>
            <a:r>
              <a:rPr lang="en-US" sz="2400" dirty="0">
                <a:hlinkClick r:id="rId3"/>
              </a:rPr>
              <a:t>http://goo.gl/zO8tGH</a:t>
            </a:r>
            <a:endParaRPr lang="en-US" sz="2400" dirty="0"/>
          </a:p>
          <a:p>
            <a:pPr marL="126996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– JSX Format</a:t>
            </a:r>
          </a:p>
        </p:txBody>
      </p:sp>
    </p:spTree>
    <p:extLst>
      <p:ext uri="{BB962C8B-B14F-4D97-AF65-F5344CB8AC3E}">
        <p14:creationId xmlns:p14="http://schemas.microsoft.com/office/powerpoint/2010/main" val="20373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–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996" indent="0">
              <a:buNone/>
            </a:pPr>
            <a:r>
              <a:rPr lang="en-US" dirty="0">
                <a:hlinkClick r:id="rId3"/>
              </a:rPr>
              <a:t>http://goo.gl/hdmxL4</a:t>
            </a:r>
            <a:endParaRPr lang="en-US" dirty="0"/>
          </a:p>
          <a:p>
            <a:pPr marL="1269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4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Modular</a:t>
            </a:r>
          </a:p>
          <a:p>
            <a:r>
              <a:rPr lang="en-US" dirty="0"/>
              <a:t>Props</a:t>
            </a:r>
          </a:p>
          <a:p>
            <a:pPr lvl="1"/>
            <a:r>
              <a:rPr lang="en-US" dirty="0"/>
              <a:t>Can be required</a:t>
            </a:r>
          </a:p>
          <a:p>
            <a:pPr lvl="1"/>
            <a:r>
              <a:rPr lang="en-US" dirty="0"/>
              <a:t>Type can be enforced</a:t>
            </a:r>
          </a:p>
          <a:p>
            <a:r>
              <a:rPr lang="en-US" dirty="0"/>
              <a:t>State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ReactComponent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" y="6333386"/>
            <a:ext cx="9043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en-US" kern="0" dirty="0">
                <a:solidFill>
                  <a:sysClr val="windowText" lastClr="000000"/>
                </a:solidFill>
                <a:hlinkClick r:id="rId3"/>
              </a:rPr>
              <a:t>https://facebook.github.io/react/docs/reusable-components.html</a:t>
            </a:r>
            <a:endParaRPr lang="en-US" kern="0" dirty="0">
              <a:solidFill>
                <a:sysClr val="windowText" lastClr="000000"/>
              </a:solidFill>
            </a:endParaRPr>
          </a:p>
          <a:p>
            <a:pPr lvl="0" defTabSz="914400"/>
            <a:endParaRPr lang="en-US" kern="0" dirty="0">
              <a:solidFill>
                <a:sysClr val="windowText" lastClr="000000"/>
              </a:solidFill>
            </a:endParaRPr>
          </a:p>
          <a:p>
            <a:pPr lvl="0" defTabSz="914400"/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350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996" indent="0">
              <a:buNone/>
            </a:pPr>
            <a:r>
              <a:rPr lang="en-US" dirty="0">
                <a:hlinkClick r:id="rId3"/>
              </a:rPr>
              <a:t>http://goo.gl/9Muqi0</a:t>
            </a:r>
            <a:endParaRPr lang="en-US" dirty="0"/>
          </a:p>
          <a:p>
            <a:pPr marL="126996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ReactComponent – Simple Button</a:t>
            </a:r>
          </a:p>
        </p:txBody>
      </p:sp>
    </p:spTree>
    <p:extLst>
      <p:ext uri="{BB962C8B-B14F-4D97-AF65-F5344CB8AC3E}">
        <p14:creationId xmlns:p14="http://schemas.microsoft.com/office/powerpoint/2010/main" val="113394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Setting Initial State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	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StateComponent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React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Component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			</a:t>
            </a:r>
            <a:r>
              <a:rPr lang="en-US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constructor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super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			this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state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b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c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	}</a:t>
            </a:r>
            <a:endParaRPr lang="en-US" dirty="0"/>
          </a:p>
          <a:p>
            <a:r>
              <a:rPr lang="en-US" dirty="0"/>
              <a:t>Setting state at any other time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	this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setState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([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nextState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])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ReactComponent – State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" y="6333386"/>
            <a:ext cx="7465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http://facebook.github.io/react/docs/component-specs.html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996" indent="0">
              <a:buNone/>
            </a:pPr>
            <a:r>
              <a:rPr lang="en-US" dirty="0">
                <a:hlinkClick r:id="rId3"/>
              </a:rPr>
              <a:t>http://goo.gl/RVsBPs</a:t>
            </a:r>
            <a:endParaRPr lang="en-US" dirty="0"/>
          </a:p>
          <a:p>
            <a:pPr marL="126996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ReactComponent – State</a:t>
            </a:r>
          </a:p>
        </p:txBody>
      </p:sp>
    </p:spTree>
    <p:extLst>
      <p:ext uri="{BB962C8B-B14F-4D97-AF65-F5344CB8AC3E}">
        <p14:creationId xmlns:p14="http://schemas.microsoft.com/office/powerpoint/2010/main" val="237392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componentWillMount</a:t>
            </a:r>
          </a:p>
          <a:p>
            <a:r>
              <a:rPr lang="en-US" b="1" dirty="0"/>
              <a:t>componentDidMount</a:t>
            </a:r>
          </a:p>
          <a:p>
            <a:r>
              <a:rPr lang="en-US" b="1" dirty="0"/>
              <a:t>componentWillReceiveProps</a:t>
            </a:r>
          </a:p>
          <a:p>
            <a:r>
              <a:rPr lang="en-US" b="1" dirty="0"/>
              <a:t>shouldComponentUpdate</a:t>
            </a:r>
          </a:p>
          <a:p>
            <a:r>
              <a:rPr lang="en-US" b="1" dirty="0"/>
              <a:t>componentWillUpdate</a:t>
            </a:r>
          </a:p>
          <a:p>
            <a:r>
              <a:rPr lang="en-US" b="1" dirty="0"/>
              <a:t>componentDidUpdate</a:t>
            </a:r>
          </a:p>
          <a:p>
            <a:r>
              <a:rPr lang="en-US" b="1" dirty="0"/>
              <a:t>componentWillUnmount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ReactComponent - Lifecycle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" y="6333386"/>
            <a:ext cx="907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https://facebook.github.io/react/docs/component-specs.html#lifecycle-methods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http://goo.gl/2dCweK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ReactComponent - Lifecycle</a:t>
            </a:r>
          </a:p>
        </p:txBody>
      </p:sp>
    </p:spTree>
    <p:extLst>
      <p:ext uri="{BB962C8B-B14F-4D97-AF65-F5344CB8AC3E}">
        <p14:creationId xmlns:p14="http://schemas.microsoft.com/office/powerpoint/2010/main" val="26396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2008 Graduate from Wentworth Institute of Technology with a B.S. in Computer Science</a:t>
            </a:r>
          </a:p>
          <a:p>
            <a:r>
              <a:rPr lang="en-US" dirty="0"/>
              <a:t>Worked at HealthcareSource for 9 years developing software.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C8FD6D-314B-9C4B-AF79-C29D02531E1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8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application architecture for building client-side web applications</a:t>
            </a:r>
          </a:p>
          <a:p>
            <a:r>
              <a:rPr lang="en-US" dirty="0"/>
              <a:t>Easily plugs in to React’s components data flow</a:t>
            </a:r>
          </a:p>
          <a:p>
            <a:r>
              <a:rPr lang="en-US" dirty="0" smtClean="0"/>
              <a:t>The main parts</a:t>
            </a:r>
          </a:p>
          <a:p>
            <a:pPr lvl="1"/>
            <a:r>
              <a:rPr lang="en-US" dirty="0" smtClean="0"/>
              <a:t>Actions</a:t>
            </a:r>
            <a:endParaRPr lang="en-US" dirty="0"/>
          </a:p>
          <a:p>
            <a:pPr lvl="1"/>
            <a:r>
              <a:rPr lang="en-US" dirty="0"/>
              <a:t>Dispatcher</a:t>
            </a:r>
          </a:p>
          <a:p>
            <a:pPr lvl="1"/>
            <a:r>
              <a:rPr lang="en-US" dirty="0"/>
              <a:t>Stores</a:t>
            </a:r>
          </a:p>
          <a:p>
            <a:pPr lvl="1"/>
            <a:r>
              <a:rPr lang="en-US" dirty="0"/>
              <a:t>Views (React Components)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Flux?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https://facebook.github.io/flux/docs/overview.html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8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Flux?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" y="6333384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https://facebook.github.io/flux/docs/overview.html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unidirectional data flow in Flu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21" y="2693075"/>
            <a:ext cx="9062357" cy="199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9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Flux?</a:t>
            </a:r>
          </a:p>
        </p:txBody>
      </p:sp>
      <p:pic>
        <p:nvPicPr>
          <p:cNvPr id="2050" name="Picture 2" descr="data flow in Flux with data originating from user intera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307" y="2358208"/>
            <a:ext cx="8727169" cy="263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" y="6333384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https://facebook.github.io/flux/docs/overview.html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neat library that is a flux complaint library</a:t>
            </a:r>
          </a:p>
          <a:p>
            <a:r>
              <a:rPr lang="en-US" dirty="0"/>
              <a:t>ES2015 compatible</a:t>
            </a:r>
          </a:p>
          <a:p>
            <a:r>
              <a:rPr lang="en-US" dirty="0"/>
              <a:t>Snapshots</a:t>
            </a:r>
          </a:p>
          <a:p>
            <a:r>
              <a:rPr lang="en-US" dirty="0"/>
              <a:t>Server Side Rendering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Alt.JS?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http://alt.js.org/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Contain the application state and logic</a:t>
            </a:r>
          </a:p>
          <a:p>
            <a:r>
              <a:rPr lang="en-US" dirty="0"/>
              <a:t>In react you may have a Controller-View that listens to the store or stores needed for all child components</a:t>
            </a:r>
          </a:p>
          <a:p>
            <a:r>
              <a:rPr lang="en-US" dirty="0"/>
              <a:t>Singleton by default, but able to create instances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Alt.js – Stores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http://alt.js.org/docs/stores/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1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Triggers dispatches to stores and may include a payload of data</a:t>
            </a:r>
          </a:p>
          <a:p>
            <a:r>
              <a:rPr lang="en-US" dirty="0"/>
              <a:t>Typically used in response to user actions</a:t>
            </a:r>
          </a:p>
          <a:p>
            <a:r>
              <a:rPr lang="en-US" dirty="0"/>
              <a:t>Where ASYNC API calls will reside</a:t>
            </a:r>
          </a:p>
          <a:p>
            <a:r>
              <a:rPr lang="en-US" dirty="0"/>
              <a:t>Able to generate actions if just </a:t>
            </a:r>
            <a:r>
              <a:rPr lang="en-US" dirty="0" smtClean="0"/>
              <a:t>pass-through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Alt.js – Actions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http://alt.js.org/docs/actions/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996" indent="0">
              <a:buNone/>
            </a:pPr>
            <a:r>
              <a:rPr lang="en-US" dirty="0">
                <a:hlinkClick r:id="rId2"/>
              </a:rPr>
              <a:t>http://goo.gl/4z2JJe</a:t>
            </a:r>
            <a:endParaRPr lang="en-US" dirty="0"/>
          </a:p>
          <a:p>
            <a:pPr marL="126996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Alt.js – MessageBox</a:t>
            </a:r>
          </a:p>
        </p:txBody>
      </p:sp>
    </p:spTree>
    <p:extLst>
      <p:ext uri="{BB962C8B-B14F-4D97-AF65-F5344CB8AC3E}">
        <p14:creationId xmlns:p14="http://schemas.microsoft.com/office/powerpoint/2010/main" val="12831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996" indent="0">
              <a:buNone/>
            </a:pPr>
            <a:r>
              <a:rPr lang="en-US" dirty="0">
                <a:hlinkClick r:id="rId2"/>
              </a:rPr>
              <a:t>http://goo.gl/57Rg1T</a:t>
            </a:r>
            <a:endParaRPr lang="en-US" dirty="0"/>
          </a:p>
          <a:p>
            <a:pPr marL="126996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Alt.js – AltContainer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http://alt.js.org/docs/components/altContainer/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996" indent="0">
              <a:buNone/>
            </a:pPr>
            <a:r>
              <a:rPr lang="en-US" dirty="0">
                <a:hlinkClick r:id="rId2"/>
              </a:rPr>
              <a:t>http://goo.gl/6CErUV</a:t>
            </a:r>
            <a:endParaRPr lang="en-US" dirty="0"/>
          </a:p>
          <a:p>
            <a:pPr marL="126996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Alt.js – Context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http://alt.js.org/docs/altInstances/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996" indent="0">
              <a:buNone/>
            </a:pPr>
            <a:r>
              <a:rPr lang="en-US" dirty="0">
                <a:hlinkClick r:id="rId2"/>
              </a:rPr>
              <a:t>http://goo.gl/HBX1KV</a:t>
            </a:r>
            <a:endParaRPr lang="en-US" dirty="0"/>
          </a:p>
          <a:p>
            <a:pPr marL="126996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Alt.js – Instances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http://alt.js.org/docs/altInstances/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1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Boston Code Camp 25 - Thanks to our Sponsors!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079500"/>
            <a:ext cx="7467600" cy="5626100"/>
          </a:xfrm>
        </p:spPr>
        <p:txBody>
          <a:bodyPr/>
          <a:lstStyle/>
          <a:p>
            <a:r>
              <a:rPr lang="en-US" dirty="0"/>
              <a:t>Platinum</a:t>
            </a:r>
            <a:br>
              <a:rPr lang="en-US" dirty="0"/>
            </a:br>
            <a:endParaRPr lang="en-US" sz="4800" dirty="0"/>
          </a:p>
          <a:p>
            <a:r>
              <a:rPr lang="en-US" dirty="0"/>
              <a:t>Gold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Silver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sz="1400" dirty="0"/>
          </a:p>
          <a:p>
            <a:r>
              <a:rPr lang="en-US" dirty="0"/>
              <a:t>Bronze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067408" y="1003300"/>
            <a:ext cx="3733800" cy="5537200"/>
          </a:xfrm>
        </p:spPr>
        <p:txBody>
          <a:bodyPr/>
          <a:lstStyle/>
          <a:p>
            <a:r>
              <a:rPr lang="en-US" dirty="0"/>
              <a:t>In-Kind Donations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391" y="3236145"/>
            <a:ext cx="1884107" cy="11304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2036" y="5831075"/>
            <a:ext cx="1347644" cy="5959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181" y="2143540"/>
            <a:ext cx="1395003" cy="45337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783" y="2701663"/>
            <a:ext cx="809911" cy="77851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643" y="5886356"/>
            <a:ext cx="1933073" cy="50259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370" y="5853614"/>
            <a:ext cx="2091156" cy="59597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663" y="724673"/>
            <a:ext cx="3408427" cy="1253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4319" y="4578894"/>
            <a:ext cx="1241865" cy="2566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370" y="4648397"/>
            <a:ext cx="2791052" cy="6444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702" y="1632309"/>
            <a:ext cx="1735721" cy="45230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375" y="3751531"/>
            <a:ext cx="1249219" cy="56337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7912100" y="11811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596" y="1827476"/>
            <a:ext cx="2460804" cy="111966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059" y="3202349"/>
            <a:ext cx="1653066" cy="119469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593" y="4546439"/>
            <a:ext cx="2541476" cy="86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12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996" indent="0">
              <a:buNone/>
            </a:pPr>
            <a:r>
              <a:rPr lang="en-US" dirty="0">
                <a:hlinkClick r:id="rId2"/>
              </a:rPr>
              <a:t>http://goo.gl/K3q34U</a:t>
            </a:r>
            <a:endParaRPr lang="en-US" dirty="0"/>
          </a:p>
          <a:p>
            <a:pPr marL="126996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Alt.js – Async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C8FD6D-314B-9C4B-AF79-C29D02531E10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http://alt.js.org/docs/async/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Lifecycle Listeners (</a:t>
            </a:r>
            <a:r>
              <a:rPr lang="en-US" dirty="0">
                <a:hlinkClick r:id="rId2"/>
              </a:rPr>
              <a:t>http://alt.js.org/docs/lifecycleListeners/</a:t>
            </a:r>
            <a:r>
              <a:rPr lang="en-US" dirty="0"/>
              <a:t>)</a:t>
            </a:r>
          </a:p>
          <a:p>
            <a:r>
              <a:rPr lang="en-US" dirty="0"/>
              <a:t>Bootstrapping (</a:t>
            </a:r>
            <a:r>
              <a:rPr lang="en-US" dirty="0">
                <a:hlinkClick r:id="rId3"/>
              </a:rPr>
              <a:t>http://alt.js.org/docs/bootstrap/</a:t>
            </a:r>
            <a:r>
              <a:rPr lang="en-US" dirty="0"/>
              <a:t>)</a:t>
            </a:r>
          </a:p>
          <a:p>
            <a:r>
              <a:rPr lang="en-US" dirty="0"/>
              <a:t>Snapshots (</a:t>
            </a:r>
            <a:r>
              <a:rPr lang="en-US" dirty="0">
                <a:hlinkClick r:id="rId4"/>
              </a:rPr>
              <a:t>http://alt.js.org/docs/takeSnapshot/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flush</a:t>
            </a:r>
          </a:p>
          <a:p>
            <a:pPr lvl="1"/>
            <a:r>
              <a:rPr lang="en-US" dirty="0"/>
              <a:t>recycle</a:t>
            </a:r>
          </a:p>
          <a:p>
            <a:pPr lvl="1"/>
            <a:r>
              <a:rPr lang="en-US" dirty="0"/>
              <a:t>rollback	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Alt.js – Advanced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C8FD6D-314B-9C4B-AF79-C29D02531E10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www.healthcaresource.com/careers</a:t>
            </a:r>
            <a:endParaRPr lang="en-US" dirty="0" smtClean="0"/>
          </a:p>
          <a:p>
            <a:pPr lvl="1"/>
            <a:r>
              <a:rPr lang="en-US" dirty="0" smtClean="0"/>
              <a:t>Associate Software Engineer (.NET)</a:t>
            </a:r>
          </a:p>
          <a:p>
            <a:pPr lvl="1"/>
            <a:r>
              <a:rPr lang="en-US" dirty="0" smtClean="0"/>
              <a:t>Associate Software Engineer (LAMP)</a:t>
            </a:r>
          </a:p>
          <a:p>
            <a:pPr lvl="1"/>
            <a:r>
              <a:rPr lang="en-US" dirty="0" smtClean="0"/>
              <a:t>Software Engineer (.NET)</a:t>
            </a:r>
          </a:p>
          <a:p>
            <a:pPr lvl="1"/>
            <a:r>
              <a:rPr lang="en-US" dirty="0"/>
              <a:t>Software Engineer </a:t>
            </a:r>
            <a:r>
              <a:rPr lang="en-US" dirty="0" smtClean="0"/>
              <a:t>(LAMP)</a:t>
            </a:r>
          </a:p>
          <a:p>
            <a:pPr lvl="1"/>
            <a:r>
              <a:rPr lang="en-US" dirty="0" smtClean="0"/>
              <a:t>Senior Software Engineer (.NET)</a:t>
            </a:r>
          </a:p>
          <a:p>
            <a:pPr lvl="1"/>
            <a:r>
              <a:rPr lang="en-US" dirty="0" smtClean="0"/>
              <a:t>Senior Software Engineer (LAMP)</a:t>
            </a:r>
          </a:p>
          <a:p>
            <a:pPr lvl="1"/>
            <a:r>
              <a:rPr lang="en-US" dirty="0" smtClean="0"/>
              <a:t>UX Architect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We’re Hiring!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C8FD6D-314B-9C4B-AF79-C29D02531E10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  <a:endParaRPr lang="en-US" sz="2667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fld id="{36088552-D5D3-A744-B060-C420A2D94564}" type="slidenum">
              <a:rPr lang="en-US" sz="2400" b="0" kern="0">
                <a:solidFill>
                  <a:sysClr val="windowText" lastClr="000000"/>
                </a:solidFill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en-US" sz="2400" b="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6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React</a:t>
            </a:r>
          </a:p>
          <a:p>
            <a:pPr lvl="1"/>
            <a:r>
              <a:rPr lang="en-US" dirty="0"/>
              <a:t>Virtual DOM</a:t>
            </a:r>
          </a:p>
          <a:p>
            <a:pPr lvl="1"/>
            <a:r>
              <a:rPr lang="en-US" dirty="0"/>
              <a:t>Component</a:t>
            </a:r>
          </a:p>
          <a:p>
            <a:pPr lvl="1"/>
            <a:r>
              <a:rPr lang="en-US" dirty="0"/>
              <a:t>Component lifecycle</a:t>
            </a:r>
          </a:p>
          <a:p>
            <a:r>
              <a:rPr lang="en-US" dirty="0"/>
              <a:t>Flux</a:t>
            </a:r>
          </a:p>
          <a:p>
            <a:r>
              <a:rPr lang="en-US" dirty="0"/>
              <a:t>Alt.JS</a:t>
            </a:r>
          </a:p>
          <a:p>
            <a:pPr lvl="1"/>
            <a:r>
              <a:rPr lang="en-US" dirty="0"/>
              <a:t>Stores</a:t>
            </a:r>
          </a:p>
          <a:p>
            <a:pPr lvl="1"/>
            <a:r>
              <a:rPr lang="en-US" dirty="0"/>
              <a:t>Actions</a:t>
            </a:r>
          </a:p>
          <a:p>
            <a:pPr lvl="1"/>
            <a:r>
              <a:rPr lang="en-US" dirty="0"/>
              <a:t>Context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going to talk about?</a:t>
            </a:r>
          </a:p>
        </p:txBody>
      </p:sp>
    </p:spTree>
    <p:extLst>
      <p:ext uri="{BB962C8B-B14F-4D97-AF65-F5344CB8AC3E}">
        <p14:creationId xmlns:p14="http://schemas.microsoft.com/office/powerpoint/2010/main" val="27813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JavaScript library to easily build User Interfaces</a:t>
            </a:r>
          </a:p>
          <a:p>
            <a:r>
              <a:rPr lang="en-US" dirty="0"/>
              <a:t>It is flexible</a:t>
            </a:r>
          </a:p>
          <a:p>
            <a:r>
              <a:rPr lang="en-US" dirty="0"/>
              <a:t>FAST!, Really Fast thanks to their Virtual DOM</a:t>
            </a:r>
          </a:p>
          <a:p>
            <a:r>
              <a:rPr lang="en-US" dirty="0"/>
              <a:t>One-way reactive data flow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React?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https://facebook.github.io/react/index.html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8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Easily integrates within and with other libraries</a:t>
            </a:r>
          </a:p>
          <a:p>
            <a:r>
              <a:rPr lang="en-US" dirty="0"/>
              <a:t>How is it different than Web Components?</a:t>
            </a:r>
          </a:p>
          <a:p>
            <a:r>
              <a:rPr lang="en-US" dirty="0"/>
              <a:t>Why choose react?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React?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https://facebook.github.io/react/docs/webcomponents.html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ReactElement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u="sng" dirty="0"/>
              <a:t>Properties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type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key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ref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React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createElement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‘div’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React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createElement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‘div’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properties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children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]);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Virtual DOM - React Elements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https://facebook.github.io/react/docs/glossary.html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ReactNode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ReactElement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ReactText (string/number)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ReactFragment (Array&lt;ReactNode|ReactEmpty&gt;)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Virtual DOM – React Nodes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https://facebook.github.io/react/docs/glossary.html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ReactComponent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Nothing more that a JavaScript Class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Requires a render method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804000"/>
                </a:solidFill>
                <a:latin typeface="Courier New" panose="02070309020205020404" pitchFamily="49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React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createElement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MyComponent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ReactDOM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render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804000"/>
                </a:solidFill>
                <a:latin typeface="Courier New" panose="02070309020205020404" pitchFamily="49" charset="0"/>
              </a:rPr>
              <a:t>element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804000"/>
                </a:solidFill>
                <a:latin typeface="Courier New" panose="02070309020205020404" pitchFamily="49" charset="0"/>
              </a:rPr>
              <a:t>document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getElementById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‘main’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));</a:t>
            </a:r>
            <a:endParaRPr lang="en-US" dirty="0"/>
          </a:p>
          <a:p>
            <a:r>
              <a:rPr lang="en-US" dirty="0"/>
              <a:t>Virtual until React instantiates for you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Virtual DOM – React Components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" y="6333386"/>
            <a:ext cx="67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https://facebook.github.io/react/docs/glossary.html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5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-HCS-16.9-v082714">
  <a:themeElements>
    <a:clrScheme name="2014 HCS Colors">
      <a:dk1>
        <a:srgbClr val="292934"/>
      </a:dk1>
      <a:lt1>
        <a:srgbClr val="FFFFFF"/>
      </a:lt1>
      <a:dk2>
        <a:srgbClr val="2AADDA"/>
      </a:dk2>
      <a:lt2>
        <a:srgbClr val="FFFFFF"/>
      </a:lt2>
      <a:accent1>
        <a:srgbClr val="2AADDA"/>
      </a:accent1>
      <a:accent2>
        <a:srgbClr val="73B632"/>
      </a:accent2>
      <a:accent3>
        <a:srgbClr val="FF8000"/>
      </a:accent3>
      <a:accent4>
        <a:srgbClr val="777877"/>
      </a:accent4>
      <a:accent5>
        <a:srgbClr val="73C3E2"/>
      </a:accent5>
      <a:accent6>
        <a:srgbClr val="A6CD70"/>
      </a:accent6>
      <a:hlink>
        <a:srgbClr val="2AADDA"/>
      </a:hlink>
      <a:folHlink>
        <a:srgbClr val="2AADDA"/>
      </a:folHlink>
    </a:clrScheme>
    <a:fontScheme name="HCS 2014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2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1086</TotalTime>
  <Words>910</Words>
  <Application>Microsoft Office PowerPoint</Application>
  <PresentationFormat>Widescreen</PresentationFormat>
  <Paragraphs>224</Paragraphs>
  <Slides>33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ＭＳ Ｐゴシック</vt:lpstr>
      <vt:lpstr>Arial</vt:lpstr>
      <vt:lpstr>Calibri</vt:lpstr>
      <vt:lpstr>Calibri Light</vt:lpstr>
      <vt:lpstr>Courier New</vt:lpstr>
      <vt:lpstr>Lucida Grande</vt:lpstr>
      <vt:lpstr>Rockwell</vt:lpstr>
      <vt:lpstr>Wingdings</vt:lpstr>
      <vt:lpstr>PPT-HCS-16.9-v082714</vt:lpstr>
      <vt:lpstr>Office Theme</vt:lpstr>
      <vt:lpstr>Introduction to React, Flux and Alt.js</vt:lpstr>
      <vt:lpstr>Who am I?</vt:lpstr>
      <vt:lpstr>Boston Code Camp 25 - Thanks to our Sponsors!</vt:lpstr>
      <vt:lpstr>What are we going to talk about?</vt:lpstr>
      <vt:lpstr>What is React?</vt:lpstr>
      <vt:lpstr>Why React?</vt:lpstr>
      <vt:lpstr>The Virtual DOM - React Elements</vt:lpstr>
      <vt:lpstr>The Virtual DOM – React Nodes</vt:lpstr>
      <vt:lpstr>The Virtual DOM – React Components</vt:lpstr>
      <vt:lpstr>The Virtual DOM – Reconciliation</vt:lpstr>
      <vt:lpstr>Example – Raw Format</vt:lpstr>
      <vt:lpstr>Example – JSX Format</vt:lpstr>
      <vt:lpstr>Example – Component</vt:lpstr>
      <vt:lpstr>ReactComponent</vt:lpstr>
      <vt:lpstr>ReactComponent – Simple Button</vt:lpstr>
      <vt:lpstr>ReactComponent – State</vt:lpstr>
      <vt:lpstr>ReactComponent – State</vt:lpstr>
      <vt:lpstr>ReactComponent - Lifecycle</vt:lpstr>
      <vt:lpstr>ReactComponent - Lifecycle</vt:lpstr>
      <vt:lpstr>What is Flux?</vt:lpstr>
      <vt:lpstr>What is Flux?</vt:lpstr>
      <vt:lpstr>What is Flux?</vt:lpstr>
      <vt:lpstr>What is Alt.JS?</vt:lpstr>
      <vt:lpstr>Alt.js – Stores</vt:lpstr>
      <vt:lpstr>Alt.js – Actions</vt:lpstr>
      <vt:lpstr>Alt.js – MessageBox</vt:lpstr>
      <vt:lpstr>Alt.js – AltContainer</vt:lpstr>
      <vt:lpstr>Alt.js – Context</vt:lpstr>
      <vt:lpstr>Alt.js – Instances</vt:lpstr>
      <vt:lpstr>Alt.js – Async</vt:lpstr>
      <vt:lpstr>Alt.js – Advanced Features</vt:lpstr>
      <vt:lpstr>We’re Hiring!</vt:lpstr>
      <vt:lpstr>Any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Zambouras</dc:creator>
  <cp:lastModifiedBy>Jason Zambouras</cp:lastModifiedBy>
  <cp:revision>131</cp:revision>
  <dcterms:created xsi:type="dcterms:W3CDTF">2016-03-17T15:34:43Z</dcterms:created>
  <dcterms:modified xsi:type="dcterms:W3CDTF">2016-04-02T17:03:50Z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